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685" r:id="rId2"/>
    <p:sldId id="678" r:id="rId3"/>
    <p:sldId id="682" r:id="rId4"/>
    <p:sldId id="686" r:id="rId5"/>
    <p:sldId id="687" r:id="rId6"/>
    <p:sldId id="689" r:id="rId7"/>
    <p:sldId id="691" r:id="rId8"/>
    <p:sldId id="692" r:id="rId9"/>
    <p:sldId id="693" r:id="rId10"/>
    <p:sldId id="694" r:id="rId11"/>
    <p:sldId id="695" r:id="rId12"/>
    <p:sldId id="697" r:id="rId13"/>
    <p:sldId id="696" r:id="rId14"/>
    <p:sldId id="698" r:id="rId15"/>
    <p:sldId id="699" r:id="rId16"/>
    <p:sldId id="711" r:id="rId17"/>
    <p:sldId id="700" r:id="rId18"/>
    <p:sldId id="701" r:id="rId19"/>
    <p:sldId id="702" r:id="rId20"/>
    <p:sldId id="703" r:id="rId21"/>
    <p:sldId id="704" r:id="rId22"/>
    <p:sldId id="705" r:id="rId23"/>
    <p:sldId id="712" r:id="rId24"/>
    <p:sldId id="679" r:id="rId25"/>
    <p:sldId id="68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2B84"/>
    <a:srgbClr val="1D0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62449"/>
  </p:normalViewPr>
  <p:slideViewPr>
    <p:cSldViewPr snapToGrid="0" snapToObjects="1">
      <p:cViewPr varScale="1">
        <p:scale>
          <a:sx n="92" d="100"/>
          <a:sy n="92" d="100"/>
        </p:scale>
        <p:origin x="24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8:13:41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446 21 24575,'-15'-5'0,"5"0"0,29 10 0,5-4 0,39 4 0,-14-5 0,5 0 0,-7 0 0,0 0 0,7 0 0,-5 0 0,5 0 0,-23-4 0,-5 3 0,-25-3 0,-19 4 0,-20 0 0,-34 0 0,-2 6 0,0-5 0,-3 5 0,19-6 0,-29-6 0,4 4 0,-8-4 0,24 6 0,18 0 0,23 0 0,10 0 0,80 0 0,-22 0 0,16 0 0,1 0 0,-7 0 0,8 0 0,-26-5 0,-5 4 0,-34-4 0,-11 5 0,-23 0 0,-1 0 0,-1 0 0,0 0 0,-20 0 0,17 0 0,-18 5 0,14-4 0,7 4 0,2-5 0,16 0 0,16 0 0,20 5 0,28 2 0,16-1 0,-9 1 0,4-1-396,5-2 0,0 1 396,0 5 0,0 0 0,12-5 0,-3 0 0,21 7 0,6-12 0,-24 5 0,-37-3 0,-18 3 0,-41 1 0,-23-5 0,-6 5 792,8-6-792,-5 11 0,3-8 0,-13 8 0,24-15 0,6 3 0,99-4 0,-9 12 0,7 0 0,8 0-605,0 1 1,-2 2 604,-15 0 0,0 1 0,14-3 0,-1-1 0,14 6 0,-14-5 0,-14-2 0,-36-10 0,-12-2 0,-18-4 0,-27 5 1209,-13 0-1209,-29 5 0,-10 0-1486,0 0 1486,-6-6 0,42 5 0,1 0 0,-34-5 0,3 1 0,49 3 0,35-3 0,63 5 0,-12 4 0,4 0-413,13-4 0,1 2 413,-6 4 0,-2 1 0,-5-4 0,-4 2 1421,24 8-1421,-10-1 0,-29-5 0,-41-2 0,-70-5 0,26-4 0,-4 1-267,-10 2 1,1 0 266,6-3 0,4 1 0,-7 3 867,10 0-867,23-5 0,24 4 0,4-3 0,18 4 0,-17 0 557,-50 0-557,-19 0 0,12 3 0,-1 0 0,-21-2 0,6 6 0,22-2 0,13-4 0,3 4 0,20 0 0,12 5 0,23 1 0,27 0 0,16 0 0,6-4 0,15 6 0,-20-6 0,-7-5 0,-9-3 0,-33-8 0,0 4 0,-30 0 0,-10 0 0,-11 5 0,-1 0 0,16 5 0,7-9 0,33 7 0,-3-11 0,19 2 0,-16-5 0,-1 5 0,-7-3 0,-5 4 0,-4-10 0,0-6 0,-10-1 0,-5-4 0,-6 5 0,0 6 0,6 0 0,-4 1 0,8 3 0,-13 1 0,8 6 0,-4 4 0,10 9 0,-4 2 0,8 15 0,-8 2 0,7 5 0,-7 0 0,7 0 0,-3-6 0,5-5 0,0-27 0,0-4 0,0-36 0,-5 14 0,-1-21 0,-5 22 0,0-8 0,0 16 0,-4 1 0,3 1 0,-2 9 0,-1 1 0,4 1 0,-3 8 0,4 6 0,5 12 0,0 17 0,5 7 0,0 13 0,6 2 0,0-6 0,1-15 0,-2-10 0,-1-19 0,-3-6 0,3-17 0,-4-10 0,0-6 0,0-7 0,0 5 0,0 1 0,0 8 0,0 10 0,-4 6 0,-2 6 0,-3 4 0,-1 0 0,1 4 0,4 12 0,-23 21 0,17 7 0,-26 18 0,24-19 0,1-2 0,-2-15 0,11-11 0,-10-5 0,12-1 0,-3-4 0,-5 0 0,2-10 0,-13-2 0,9-3 0,-8 5 0,3 5 0,-5 0 0,1 0 0,-1 0 0,6 0 0,14 0 0,8 5 0,8-4 0,-1 3 0,1-4 0,0 0 0,18 0 0,-15 0 0,8 0 0,-17 0 0,-3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0BF9-D0CD-CB4B-9C4E-6B855D7D3ED4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8CDAE-9BCC-8A4A-B8B8-C9CDE56F8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94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31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A10E-5EE9-2545-86F4-24BF88C1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29478-B7F6-8344-88F9-7576CCBF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2CE5-6256-C84B-BF32-5C9C1444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6C6AA-F659-674E-B8B2-32393B1C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7A25-75EF-F449-BB43-9A2D9532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0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5DEC-D09F-684D-A016-8891575B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4547-51A6-374D-B961-FF4544363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95AB-02D1-9C4C-918B-4757BE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2B7F-75A7-AA4F-92B1-79F166AB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43C86-F3F7-BF49-846A-C6913D4E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2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16C20-2BC6-C642-89A8-E6024B131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E6A2C-18E1-F247-B3F2-50835CA0F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AD83-23D5-D840-B5FB-B1E64B5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49DE5-89B7-0C44-8484-0B310A1E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1570-6225-7444-BF8D-E26C7ED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65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17FE-60AF-7340-A4E0-8A2FA0C7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5DB4-3E3B-6342-B72C-90F04CD5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F5F49-D9A0-3041-9090-BC56902B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4F17-E1A0-4C4E-8D9B-A6EF52E9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1D756-4CB3-A146-92C8-C47C4989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avilchess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27A2A-426A-764B-91E1-8C39C8A54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4" y="6240648"/>
            <a:ext cx="2259568" cy="6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0C815-02EA-AF49-9A19-CDFBEF4DBF2D}"/>
              </a:ext>
            </a:extLst>
          </p:cNvPr>
          <p:cNvSpPr txBox="1"/>
          <p:nvPr userDrawn="1"/>
        </p:nvSpPr>
        <p:spPr>
          <a:xfrm>
            <a:off x="10754116" y="6384756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1D0A61"/>
                </a:solidFill>
                <a:latin typeface="PT Sans" panose="020B0503020203020204" pitchFamily="34" charset="77"/>
              </a:rPr>
              <a:t>@</a:t>
            </a:r>
            <a:r>
              <a:rPr lang="en-GB" sz="1600" dirty="0" err="1">
                <a:solidFill>
                  <a:srgbClr val="1D0A61"/>
                </a:solidFill>
                <a:latin typeface="PT Sans" panose="020B0503020203020204" pitchFamily="34" charset="77"/>
              </a:rPr>
              <a:t>avilchess</a:t>
            </a:r>
            <a:endParaRPr lang="en-GB" sz="1600" dirty="0">
              <a:solidFill>
                <a:srgbClr val="1D0A61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11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DD00-BFAB-FE4B-9BE9-9C914F65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7B4AF-08E3-4E42-A7C4-6313A229B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12AD4-EDC8-0D4E-9714-B77FEEE1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2EE5-0E3E-C043-98A9-CA53B80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0801-8D36-EF44-8AAF-AD8ACE6D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90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7768-115D-0C43-A695-A0191D0C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5690-8B3A-794B-A623-082CE20EB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78961-2D28-0744-9B46-EDAA76D28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2F234-A1E4-A040-AE58-4E1AF2B5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6285D-0BD1-8949-A6CA-7A4CA961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B090F-B2B0-8045-8AAE-2C43E5E6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7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A6F2-002B-6A48-A870-BD618B3F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7759B-BD34-DC40-80BC-B7A0F7A3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70833-C5ED-9F44-B1A8-8B0109D52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A010D-913F-7141-BC99-B1C42E9F5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08490-FFAE-7748-B1CB-3FCC6DA1D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FAE16-B9C5-CE4F-B502-35B1A3E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6E9C1-5FF5-6F40-AF78-60EF111C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D75B5-BEAE-0841-AC01-F7F07830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00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6798-2CCA-994B-91BD-6D658DB3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A74DB-1FC7-8746-BA0E-809FE80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E7873-48A7-A048-B27C-61B0F89B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665C4-7885-E34D-9485-DB41C7B3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7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279B8-6E54-8647-A39E-76FEF56A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6863E-9E20-4549-A41A-785FD90E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5FFC-57EA-4547-A2D9-0779832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A0B7-E3A8-3344-AA55-C5484055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179A7-8C15-1445-A420-98D7C7E3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3A63F-98FE-404E-980F-9C545C173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9B8E2-9C7B-B744-849C-3EA8B5AE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0036A-00DA-E646-B011-09F81D9A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5568-785B-764E-935A-02A760EA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66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7D24-3FB9-AF45-8476-3E9B8AA6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42EC9-57BC-504F-8E82-09EF47229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F16A4-A19F-8D47-BCAF-797FBD23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08124-E961-6547-80E9-E350DD42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9AC62-88DE-294E-A420-35D9ABCA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55EC-BCF0-D744-A53E-59D08287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3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5FEAF-E61E-C747-975A-33C3CE20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2D5D0-399B-8741-916E-4A29A3C8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F2250-24FB-FA47-BD81-E91B102CC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4ADA-3B26-2445-950D-9E2F699E9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06411-371A-E144-A3FD-852EAF7B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9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840.png"/><Relationship Id="rId5" Type="http://schemas.openxmlformats.org/officeDocument/2006/relationships/image" Target="../media/image36.png"/><Relationship Id="rId10" Type="http://schemas.openxmlformats.org/officeDocument/2006/relationships/customXml" Target="../ink/ink1.xml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0B76-7FD0-BA45-A8FE-60539AB2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625BD-6ACE-964C-864A-FDF4689EA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18" y="3168615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85" y="3186913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269" y="3871660"/>
            <a:ext cx="972000" cy="7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3. Compute new centroids as the means of each group member.</a:t>
            </a:r>
          </a:p>
          <a:p>
            <a:pPr marL="0" indent="0">
              <a:buNone/>
            </a:pPr>
            <a:r>
              <a:rPr lang="en-GB" b="1" dirty="0"/>
              <a:t> Example group 1.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4C5FFA-9975-7F4C-9245-D3DA336E0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917" y="5853007"/>
            <a:ext cx="972000" cy="729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7D3D80-45D9-F14D-BE25-AAB97BB1E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976" y="5137448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BEA63D-57E0-984F-A81B-C0EC39474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152" y="5150047"/>
            <a:ext cx="972000" cy="729000"/>
          </a:xfrm>
          <a:prstGeom prst="rect">
            <a:avLst/>
          </a:prstGeom>
        </p:spPr>
      </p:pic>
      <p:pic>
        <p:nvPicPr>
          <p:cNvPr id="15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38D5A-9A12-2A4F-B0DD-1A2C8E6EB3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447" y="5137448"/>
            <a:ext cx="972000" cy="729000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3241BE-07E6-9A4D-B06D-D54AEE65D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916" y="5842735"/>
            <a:ext cx="972000" cy="729000"/>
          </a:xfrm>
          <a:prstGeom prst="rect">
            <a:avLst/>
          </a:prstGeom>
        </p:spPr>
      </p:pic>
      <p:pic>
        <p:nvPicPr>
          <p:cNvPr id="18" name="Picture 17" descr="A screenshot of text&#10;&#10;Description automatically generated">
            <a:extLst>
              <a:ext uri="{FF2B5EF4-FFF2-40B4-BE49-F238E27FC236}">
                <a16:creationId xmlns:a16="http://schemas.microsoft.com/office/drawing/2014/main" id="{52076218-A06C-E04F-AA3E-014553EA36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3757" y="5098131"/>
            <a:ext cx="972000" cy="729000"/>
          </a:xfrm>
          <a:prstGeom prst="rect">
            <a:avLst/>
          </a:prstGeom>
        </p:spPr>
      </p:pic>
      <p:sp>
        <p:nvSpPr>
          <p:cNvPr id="19" name="Donut 18">
            <a:extLst>
              <a:ext uri="{FF2B5EF4-FFF2-40B4-BE49-F238E27FC236}">
                <a16:creationId xmlns:a16="http://schemas.microsoft.com/office/drawing/2014/main" id="{4FC9CFC9-5FE7-864C-AB1C-8BFAB90B0BBE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5660E409-3C27-A043-9148-4811B279ACA9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55046-8469-7748-B7B0-30AAC38C0A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917" y="4349479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5EDB432-E535-3244-BB91-9198E1FAC9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011" y="4347881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194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3. Compute new centroids as the means of each group member.</a:t>
            </a:r>
          </a:p>
          <a:p>
            <a:pPr marL="0" indent="0">
              <a:buNone/>
            </a:pPr>
            <a:r>
              <a:rPr lang="en-GB" b="1" dirty="0"/>
              <a:t> Example group 1.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CDFAB972-5692-9A41-A0EA-0C788974486A}"/>
              </a:ext>
            </a:extLst>
          </p:cNvPr>
          <p:cNvSpPr/>
          <p:nvPr/>
        </p:nvSpPr>
        <p:spPr>
          <a:xfrm>
            <a:off x="2365866" y="4861505"/>
            <a:ext cx="349624" cy="322827"/>
          </a:xfrm>
          <a:prstGeom prst="plus">
            <a:avLst>
              <a:gd name="adj" fmla="val 3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903D2A04-D2EB-FF49-AB1F-0F234F1F5581}"/>
              </a:ext>
            </a:extLst>
          </p:cNvPr>
          <p:cNvSpPr/>
          <p:nvPr/>
        </p:nvSpPr>
        <p:spPr>
          <a:xfrm>
            <a:off x="3845235" y="4861505"/>
            <a:ext cx="349624" cy="322827"/>
          </a:xfrm>
          <a:prstGeom prst="plus">
            <a:avLst>
              <a:gd name="adj" fmla="val 3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2A8A425-1F5A-DA49-96CE-040277A3B0AD}"/>
              </a:ext>
            </a:extLst>
          </p:cNvPr>
          <p:cNvSpPr/>
          <p:nvPr/>
        </p:nvSpPr>
        <p:spPr>
          <a:xfrm>
            <a:off x="5782303" y="5396728"/>
            <a:ext cx="313764" cy="161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74BEB-DC7A-5948-92BB-0C48A0B23561}"/>
              </a:ext>
            </a:extLst>
          </p:cNvPr>
          <p:cNvCxnSpPr>
            <a:cxnSpLocks/>
          </p:cNvCxnSpPr>
          <p:nvPr/>
        </p:nvCxnSpPr>
        <p:spPr>
          <a:xfrm>
            <a:off x="1129553" y="5477435"/>
            <a:ext cx="430305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CB059-F3C4-3249-8F7A-8774D0D80868}"/>
              </a:ext>
            </a:extLst>
          </p:cNvPr>
          <p:cNvSpPr/>
          <p:nvPr/>
        </p:nvSpPr>
        <p:spPr>
          <a:xfrm>
            <a:off x="3057590" y="5387419"/>
            <a:ext cx="5368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C7C12433-E4A7-B143-AEAA-DBA30A639FE2}"/>
              </a:ext>
            </a:extLst>
          </p:cNvPr>
          <p:cNvSpPr/>
          <p:nvPr/>
        </p:nvSpPr>
        <p:spPr>
          <a:xfrm>
            <a:off x="1219199" y="4658419"/>
            <a:ext cx="4132729" cy="729000"/>
          </a:xfrm>
          <a:prstGeom prst="bracketPair">
            <a:avLst>
              <a:gd name="adj" fmla="val 2281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68492-9E8D-D342-889A-185074E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74" y="5071923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CF074C-EEBD-1742-AE8D-1B4E8D66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18" y="3168615"/>
            <a:ext cx="972000" cy="7290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06D573-F24B-7E48-879C-DEDCA8FE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85" y="3186913"/>
            <a:ext cx="972000" cy="729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09DDD-14F1-8D43-8D62-C93A8887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269" y="3871660"/>
            <a:ext cx="972000" cy="729000"/>
          </a:xfrm>
          <a:prstGeom prst="rect">
            <a:avLst/>
          </a:prstGeom>
        </p:spPr>
      </p:pic>
      <p:sp>
        <p:nvSpPr>
          <p:cNvPr id="21" name="Donut 20">
            <a:extLst>
              <a:ext uri="{FF2B5EF4-FFF2-40B4-BE49-F238E27FC236}">
                <a16:creationId xmlns:a16="http://schemas.microsoft.com/office/drawing/2014/main" id="{7ABAD6D4-E454-3849-B296-3FEE6E33B6B7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439554-AAD1-2341-8FB5-39E386B63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F40FEFDD-2479-9B47-9281-B69FB891A181}"/>
              </a:ext>
            </a:extLst>
          </p:cNvPr>
          <p:cNvSpPr/>
          <p:nvPr/>
        </p:nvSpPr>
        <p:spPr>
          <a:xfrm>
            <a:off x="7415561" y="2709746"/>
            <a:ext cx="2507641" cy="2754352"/>
          </a:xfrm>
          <a:custGeom>
            <a:avLst/>
            <a:gdLst>
              <a:gd name="connsiteX0" fmla="*/ 0 w 2507641"/>
              <a:gd name="connsiteY0" fmla="*/ 2754352 h 2754352"/>
              <a:gd name="connsiteX1" fmla="*/ 2274849 w 2507641"/>
              <a:gd name="connsiteY1" fmla="*/ 1683834 h 2754352"/>
              <a:gd name="connsiteX2" fmla="*/ 2241395 w 2507641"/>
              <a:gd name="connsiteY2" fmla="*/ 490654 h 2754352"/>
              <a:gd name="connsiteX3" fmla="*/ 579863 w 2507641"/>
              <a:gd name="connsiteY3" fmla="*/ 0 h 275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641" h="2754352">
                <a:moveTo>
                  <a:pt x="0" y="2754352"/>
                </a:moveTo>
                <a:cubicBezTo>
                  <a:pt x="950641" y="2407734"/>
                  <a:pt x="1901283" y="2061117"/>
                  <a:pt x="2274849" y="1683834"/>
                </a:cubicBezTo>
                <a:cubicBezTo>
                  <a:pt x="2648415" y="1306551"/>
                  <a:pt x="2523893" y="771293"/>
                  <a:pt x="2241395" y="490654"/>
                </a:cubicBezTo>
                <a:cubicBezTo>
                  <a:pt x="1958897" y="210015"/>
                  <a:pt x="1269380" y="105007"/>
                  <a:pt x="579863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5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3 -0.00972 L -0.38906 0.2159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301 L -0.39492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21784 0.1136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8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 animBg="1"/>
      <p:bldP spid="12" grpId="0"/>
      <p:bldP spid="14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6" y="4658419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08" y="4658419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48" y="4658419"/>
            <a:ext cx="972000" cy="7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 Compute new centroids as the means of each group member.</a:t>
            </a:r>
          </a:p>
          <a:p>
            <a:pPr marL="0" indent="0">
              <a:buNone/>
            </a:pPr>
            <a:r>
              <a:rPr lang="en-GB" dirty="0"/>
              <a:t> Example group 1.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CDFAB972-5692-9A41-A0EA-0C788974486A}"/>
              </a:ext>
            </a:extLst>
          </p:cNvPr>
          <p:cNvSpPr/>
          <p:nvPr/>
        </p:nvSpPr>
        <p:spPr>
          <a:xfrm>
            <a:off x="2365866" y="4861505"/>
            <a:ext cx="349624" cy="322827"/>
          </a:xfrm>
          <a:prstGeom prst="plus">
            <a:avLst>
              <a:gd name="adj" fmla="val 3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903D2A04-D2EB-FF49-AB1F-0F234F1F5581}"/>
              </a:ext>
            </a:extLst>
          </p:cNvPr>
          <p:cNvSpPr/>
          <p:nvPr/>
        </p:nvSpPr>
        <p:spPr>
          <a:xfrm>
            <a:off x="3845235" y="4861505"/>
            <a:ext cx="349624" cy="322827"/>
          </a:xfrm>
          <a:prstGeom prst="plus">
            <a:avLst>
              <a:gd name="adj" fmla="val 3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2A8A425-1F5A-DA49-96CE-040277A3B0AD}"/>
              </a:ext>
            </a:extLst>
          </p:cNvPr>
          <p:cNvSpPr/>
          <p:nvPr/>
        </p:nvSpPr>
        <p:spPr>
          <a:xfrm>
            <a:off x="5782303" y="5396728"/>
            <a:ext cx="313764" cy="161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74BEB-DC7A-5948-92BB-0C48A0B23561}"/>
              </a:ext>
            </a:extLst>
          </p:cNvPr>
          <p:cNvCxnSpPr>
            <a:cxnSpLocks/>
          </p:cNvCxnSpPr>
          <p:nvPr/>
        </p:nvCxnSpPr>
        <p:spPr>
          <a:xfrm>
            <a:off x="1129553" y="5477435"/>
            <a:ext cx="430305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CB059-F3C4-3249-8F7A-8774D0D80868}"/>
              </a:ext>
            </a:extLst>
          </p:cNvPr>
          <p:cNvSpPr/>
          <p:nvPr/>
        </p:nvSpPr>
        <p:spPr>
          <a:xfrm>
            <a:off x="3057590" y="5387419"/>
            <a:ext cx="5368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C7C12433-E4A7-B143-AEAA-DBA30A639FE2}"/>
              </a:ext>
            </a:extLst>
          </p:cNvPr>
          <p:cNvSpPr/>
          <p:nvPr/>
        </p:nvSpPr>
        <p:spPr>
          <a:xfrm>
            <a:off x="1219199" y="4658419"/>
            <a:ext cx="4132729" cy="729000"/>
          </a:xfrm>
          <a:prstGeom prst="bracketPair">
            <a:avLst>
              <a:gd name="adj" fmla="val 2281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68492-9E8D-D342-889A-185074E2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74" y="5071923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134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879C-E9A9-F34A-A8E8-5D3DBC49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BE74F-602A-D24C-BD34-C2E3A8DE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repeat this process until we </a:t>
            </a:r>
            <a:r>
              <a:rPr lang="en-GB" b="1" dirty="0"/>
              <a:t>reach convergence </a:t>
            </a:r>
            <a:r>
              <a:rPr lang="en-GB" dirty="0"/>
              <a:t>or </a:t>
            </a:r>
            <a:r>
              <a:rPr lang="en-GB" b="1" dirty="0"/>
              <a:t>compute the max number of steps (iterations).</a:t>
            </a:r>
          </a:p>
          <a:p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3A179-FFC6-9849-BB45-C188B2DA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7"/>
          <a:stretch/>
        </p:blipFill>
        <p:spPr>
          <a:xfrm>
            <a:off x="3648635" y="2898059"/>
            <a:ext cx="3916781" cy="309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7312-DA81-CB4A-9949-66871C3E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EA8D-FC03-AB4E-9837-E7D654E4E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k-Means works nicely with well differentiated time-series like group 2. However, it suffers with similar groups like 1 and 3.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k-Shape</a:t>
            </a:r>
            <a:r>
              <a:rPr lang="en-GB" dirty="0"/>
              <a:t> comes to rescue.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DD0AA7-5CCD-E640-A891-6BF08A3F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612511"/>
            <a:ext cx="788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CC08-14C4-B04B-ACE2-302FA5DF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kShape</a:t>
            </a:r>
            <a:r>
              <a:rPr lang="en-GB" dirty="0"/>
              <a:t>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93D3-F789-C54B-AA56-7BE4F822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k-Shape uses the k-Means framework.</a:t>
            </a:r>
          </a:p>
          <a:p>
            <a:pPr lvl="1"/>
            <a:r>
              <a:rPr lang="en-GB" dirty="0"/>
              <a:t>With a new distance function SBD (normalized cross-correlation).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With a new method to update centroids.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Target: Capture time-series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F450-1AE9-E445-AA2D-CD6C97AE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7"/>
          <a:stretch/>
        </p:blipFill>
        <p:spPr>
          <a:xfrm>
            <a:off x="7646478" y="2936123"/>
            <a:ext cx="3916781" cy="3099330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3C4CD37C-0E61-E447-9846-51B45667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93" y="2705803"/>
            <a:ext cx="5181724" cy="114795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F61E4-5576-C941-9270-7DAC8DE4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93" y="4295497"/>
            <a:ext cx="5246837" cy="12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2DF3-8F00-8448-9269-7D4D7B87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Normalization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9595-95E9-F345-B986-740C90FA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Key points:</a:t>
            </a:r>
            <a:r>
              <a:rPr lang="en-GB" dirty="0"/>
              <a:t> Shape Based distance measure (SDB)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Z-normalization</a:t>
            </a:r>
          </a:p>
          <a:p>
            <a:r>
              <a:rPr lang="en-GB" dirty="0"/>
              <a:t>Divide cross-correlation by the product of the 2-norm of the individual time-series.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C4F7-FD21-AC42-AED5-EEDE3E12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35" y="2528275"/>
            <a:ext cx="8729330" cy="21399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8695A-4085-B744-A0BE-14DF8B0F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35" y="2420536"/>
            <a:ext cx="8729330" cy="22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C125075-34B0-6D45-8059-82EB3920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185803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CBBED-797F-9849-9777-BA2BCACA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z-normalization in action.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4DF5-0470-5149-87D9-E81143FC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time-series are similar in shape?</a:t>
            </a:r>
          </a:p>
        </p:txBody>
      </p:sp>
    </p:spTree>
    <p:extLst>
      <p:ext uri="{BB962C8B-B14F-4D97-AF65-F5344CB8AC3E}">
        <p14:creationId xmlns:p14="http://schemas.microsoft.com/office/powerpoint/2010/main" val="115040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84A4BEF-3194-A14C-8A27-9384B652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196435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CBBED-797F-9849-9777-BA2BCACA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z-normalization in action.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4DF5-0470-5149-87D9-E81143FC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time-series are similar in shape?</a:t>
            </a:r>
          </a:p>
          <a:p>
            <a:pPr lvl="1"/>
            <a:r>
              <a:rPr lang="en-GB" dirty="0"/>
              <a:t>Mean = 0</a:t>
            </a:r>
          </a:p>
          <a:p>
            <a:pPr lvl="1"/>
            <a:r>
              <a:rPr lang="en-GB" dirty="0" err="1"/>
              <a:t>Stdev</a:t>
            </a:r>
            <a:r>
              <a:rPr lang="en-GB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324169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96628-D5A5-894F-8682-A5A2A817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212607"/>
            <a:ext cx="7531100" cy="45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405C8-AE99-3845-AE52-EA2C668B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Distance function (SBD)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42A-BFEF-4444-91A9-23D05824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time-series are normalized in amplitude, lets find best shift.</a:t>
            </a:r>
          </a:p>
        </p:txBody>
      </p:sp>
    </p:spTree>
    <p:extLst>
      <p:ext uri="{BB962C8B-B14F-4D97-AF65-F5344CB8AC3E}">
        <p14:creationId xmlns:p14="http://schemas.microsoft.com/office/powerpoint/2010/main" val="42626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3CAB-5D56-A74E-A147-92553823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 clustering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A815-885F-114C-A8C3-BF2FECED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election of the right </a:t>
            </a:r>
            <a:r>
              <a:rPr lang="en-GB" b="1" dirty="0"/>
              <a:t>distance measure</a:t>
            </a:r>
            <a:r>
              <a:rPr lang="en-GB" dirty="0"/>
              <a:t> is key for the results.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E7F81C5-C81F-0B44-8104-93701E84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42166"/>
            <a:ext cx="9753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4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96628-D5A5-894F-8682-A5A2A817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212607"/>
            <a:ext cx="7531100" cy="45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405C8-AE99-3845-AE52-EA2C668B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Distance function (SBD)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42A-BFEF-4444-91A9-23D05824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time-series are normalized in amplitude, lets find best shift.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52E0C83-E272-BF4B-BFB0-8CC4352C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250707"/>
            <a:ext cx="75057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96628-D5A5-894F-8682-A5A2A817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212607"/>
            <a:ext cx="7531100" cy="45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405C8-AE99-3845-AE52-EA2C668B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Distance function (SBD)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42A-BFEF-4444-91A9-23D05824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time-series are normalized in amplitude, lets find best shift.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EF5C252-81D4-D640-83D5-D7879C81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187207"/>
            <a:ext cx="7505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3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96628-D5A5-894F-8682-A5A2A817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212607"/>
            <a:ext cx="7531100" cy="45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405C8-AE99-3845-AE52-EA2C668B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Distance function (SBD)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42A-BFEF-4444-91A9-23D05824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time-series are normalized in amplitude, lets find best shift.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64AEA64-2600-2B41-8E08-3482FFC6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74507"/>
            <a:ext cx="7454900" cy="459740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E24A3433-E64E-6B43-A353-881F7CEA5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" t="11895"/>
          <a:stretch/>
        </p:blipFill>
        <p:spPr>
          <a:xfrm>
            <a:off x="1023082" y="2364223"/>
            <a:ext cx="10145836" cy="1637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433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7A13-FB01-C643-B92A-768F42A4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K-Shape: Centroid computation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FC5E-4AE6-1F44-A55A-373A02119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K-Means suffers with misaligned time series.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Centroid computation</a:t>
            </a:r>
          </a:p>
          <a:p>
            <a:pPr lvl="1"/>
            <a:r>
              <a:rPr lang="en-GB" b="1" dirty="0"/>
              <a:t>First step: </a:t>
            </a:r>
            <a:r>
              <a:rPr lang="en-GB" dirty="0"/>
              <a:t>Align all time-series.</a:t>
            </a:r>
          </a:p>
          <a:p>
            <a:pPr lvl="1"/>
            <a:r>
              <a:rPr lang="en-GB" b="1" dirty="0"/>
              <a:t>Second step:</a:t>
            </a:r>
            <a:r>
              <a:rPr lang="en-GB" dirty="0"/>
              <a:t> Compute the centroid that maximizes </a:t>
            </a:r>
          </a:p>
          <a:p>
            <a:pPr marL="457200" lvl="1" indent="0">
              <a:buNone/>
            </a:pPr>
            <a:r>
              <a:rPr lang="en-GB" dirty="0"/>
              <a:t>the sum of squared correlations for all time-series in the cluster.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063477-59D8-7041-8546-AAABE7F3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37" y="2307208"/>
            <a:ext cx="6735925" cy="161620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6068C33-C9E7-F549-BE85-2590E3B1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031" y="5651221"/>
            <a:ext cx="1622345" cy="48254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FD660E-4913-0F48-830E-3DDCEE25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748" y="4937834"/>
            <a:ext cx="1462537" cy="554516"/>
          </a:xfrm>
          <a:prstGeom prst="rect">
            <a:avLst/>
          </a:prstGeom>
        </p:spPr>
      </p:pic>
      <p:pic>
        <p:nvPicPr>
          <p:cNvPr id="10" name="Picture 9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47936F5E-48D6-AE4F-8FE4-B944B38D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351" y="3921737"/>
            <a:ext cx="1379448" cy="924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23E5DA-75F0-4946-AEB4-BCE2F46E518F}"/>
              </a:ext>
            </a:extLst>
          </p:cNvPr>
          <p:cNvCxnSpPr>
            <a:cxnSpLocks/>
          </p:cNvCxnSpPr>
          <p:nvPr/>
        </p:nvCxnSpPr>
        <p:spPr>
          <a:xfrm>
            <a:off x="9631748" y="6223410"/>
            <a:ext cx="2094628" cy="578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3D2CF1-97A1-FD4F-AA32-5E74401813EA}"/>
              </a:ext>
            </a:extLst>
          </p:cNvPr>
          <p:cNvCxnSpPr>
            <a:cxnSpLocks/>
          </p:cNvCxnSpPr>
          <p:nvPr/>
        </p:nvCxnSpPr>
        <p:spPr>
          <a:xfrm>
            <a:off x="9649677" y="4591745"/>
            <a:ext cx="3426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2F064-AE12-F648-9F21-A3AD1BD663A4}"/>
              </a:ext>
            </a:extLst>
          </p:cNvPr>
          <p:cNvCxnSpPr>
            <a:cxnSpLocks/>
          </p:cNvCxnSpPr>
          <p:nvPr/>
        </p:nvCxnSpPr>
        <p:spPr>
          <a:xfrm flipH="1" flipV="1">
            <a:off x="9631748" y="3921737"/>
            <a:ext cx="12619" cy="2307462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DDD26B-14D7-2A4B-9D64-2E9F70B70688}"/>
              </a:ext>
            </a:extLst>
          </p:cNvPr>
          <p:cNvCxnSpPr>
            <a:cxnSpLocks/>
          </p:cNvCxnSpPr>
          <p:nvPr/>
        </p:nvCxnSpPr>
        <p:spPr>
          <a:xfrm>
            <a:off x="9656987" y="6001596"/>
            <a:ext cx="4802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344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AAB4-0218-4A4B-9962-AE2BB9B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5947-525D-7F4A-ADB3-CB5F0B1E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Group time series into clusters based in their shape similarity (i.e., regardless of any differences in amplitude and phase)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CED79B2-CD60-3A4A-951D-8D2C10E8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85" y="3815280"/>
            <a:ext cx="1417615" cy="54679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F92C630-7534-7445-B3A9-08120C97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872" y="3862567"/>
            <a:ext cx="1249299" cy="371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943EF-F905-0D4E-9CAF-6DED5A6F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07" y="3118237"/>
            <a:ext cx="1498348" cy="68616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B870A98-5609-DE47-92DB-65E321C8E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28" y="4041524"/>
            <a:ext cx="1416563" cy="340520"/>
          </a:xfrm>
          <a:prstGeom prst="rect">
            <a:avLst/>
          </a:prstGeom>
        </p:spPr>
      </p:pic>
      <p:pic>
        <p:nvPicPr>
          <p:cNvPr id="15" name="Picture 14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47C58AA1-21B1-9A44-A7DA-15EB6ECA1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53" y="2268493"/>
            <a:ext cx="1125151" cy="753851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id="{D7DD73DE-72D5-3C41-A37E-FDB3FA5E4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855" y="2988844"/>
            <a:ext cx="1389755" cy="691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D2DBA-0C84-A64A-B919-3EEB7A932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347" y="2441621"/>
            <a:ext cx="1208494" cy="273073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5C6F5898-78D1-D74A-BBA9-4EC3B1DAFB3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89872" y="3140710"/>
            <a:ext cx="1249299" cy="473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119FDC-C21A-7A4C-956B-832F9530C1F4}"/>
                  </a:ext>
                </a:extLst>
              </p14:cNvPr>
              <p14:cNvContentPartPr/>
              <p14:nvPr/>
            </p14:nvContentPartPr>
            <p14:xfrm>
              <a:off x="9583604" y="3334636"/>
              <a:ext cx="477360" cy="144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119FDC-C21A-7A4C-956B-832F9530C1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65604" y="3316996"/>
                <a:ext cx="513000" cy="1796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200CA5BE-B818-714C-9BEA-CC80F8B13F1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84" t="16385"/>
          <a:stretch/>
        </p:blipFill>
        <p:spPr>
          <a:xfrm>
            <a:off x="6811252" y="2441621"/>
            <a:ext cx="1410749" cy="4394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F5749E-424F-6C49-8AA5-56605687B11F}"/>
              </a:ext>
            </a:extLst>
          </p:cNvPr>
          <p:cNvSpPr txBox="1"/>
          <p:nvPr/>
        </p:nvSpPr>
        <p:spPr>
          <a:xfrm>
            <a:off x="7435512" y="1621458"/>
            <a:ext cx="414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Output:</a:t>
            </a:r>
            <a:r>
              <a:rPr lang="en-GB" sz="2000" dirty="0"/>
              <a:t> k time-series cluster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14D0A76-A3EB-D545-B7B6-12626D47E939}"/>
              </a:ext>
            </a:extLst>
          </p:cNvPr>
          <p:cNvSpPr/>
          <p:nvPr/>
        </p:nvSpPr>
        <p:spPr>
          <a:xfrm>
            <a:off x="5515447" y="3342314"/>
            <a:ext cx="831273" cy="31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FB71A820-4ED8-1B41-B722-0DCEB8B01C9D}"/>
              </a:ext>
            </a:extLst>
          </p:cNvPr>
          <p:cNvSpPr/>
          <p:nvPr/>
        </p:nvSpPr>
        <p:spPr>
          <a:xfrm>
            <a:off x="6650183" y="2129709"/>
            <a:ext cx="1690255" cy="2500799"/>
          </a:xfrm>
          <a:prstGeom prst="frame">
            <a:avLst>
              <a:gd name="adj1" fmla="val 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4AA7E8E-EB1A-AB4A-A480-F7E05BBF2BFC}"/>
              </a:ext>
            </a:extLst>
          </p:cNvPr>
          <p:cNvSpPr/>
          <p:nvPr/>
        </p:nvSpPr>
        <p:spPr>
          <a:xfrm>
            <a:off x="8380164" y="2129709"/>
            <a:ext cx="1690255" cy="2500799"/>
          </a:xfrm>
          <a:prstGeom prst="frame">
            <a:avLst>
              <a:gd name="adj1" fmla="val 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6D0998A8-5BEA-6E4B-B10B-757742E910A6}"/>
              </a:ext>
            </a:extLst>
          </p:cNvPr>
          <p:cNvSpPr/>
          <p:nvPr/>
        </p:nvSpPr>
        <p:spPr>
          <a:xfrm>
            <a:off x="10111988" y="2129709"/>
            <a:ext cx="1690255" cy="2500799"/>
          </a:xfrm>
          <a:prstGeom prst="frame">
            <a:avLst>
              <a:gd name="adj1" fmla="val 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F987279D-5D0A-DD41-B152-3B7EDD92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98" y="3967680"/>
            <a:ext cx="1417615" cy="546794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F4B1EE33-25D7-FD4A-B6F9-094F9D42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477" y="4014967"/>
            <a:ext cx="1249299" cy="3715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D370AA-993A-BB4C-B18B-635D042B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4" y="2990419"/>
            <a:ext cx="1498348" cy="68616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E3FB9F56-82CD-3E43-8A8E-070612FC0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178" y="3366797"/>
            <a:ext cx="1416563" cy="340520"/>
          </a:xfrm>
          <a:prstGeom prst="rect">
            <a:avLst/>
          </a:prstGeom>
        </p:spPr>
      </p:pic>
      <p:pic>
        <p:nvPicPr>
          <p:cNvPr id="29" name="Picture 28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9B67A94D-1BF9-F74D-BCA2-97EF0ADBB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23" y="3805429"/>
            <a:ext cx="1125151" cy="753851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extLst>
              <a:ext uri="{FF2B5EF4-FFF2-40B4-BE49-F238E27FC236}">
                <a16:creationId xmlns:a16="http://schemas.microsoft.com/office/drawing/2014/main" id="{20E6524C-F8ED-0541-B69E-014CC16A8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90" y="2062241"/>
            <a:ext cx="1389755" cy="6915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A92EE7-E062-F844-A906-86B9EECBF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832" y="2534904"/>
            <a:ext cx="1208494" cy="273073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1C38B1B7-4A0E-C64D-AFE7-05C808FDAF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6832" y="3205520"/>
            <a:ext cx="1249299" cy="473668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EBF291E-28CB-7949-82D1-AB5AD1718EB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72" t="1425"/>
          <a:stretch/>
        </p:blipFill>
        <p:spPr>
          <a:xfrm>
            <a:off x="3808182" y="2441621"/>
            <a:ext cx="1406534" cy="5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59D8-16F0-BD49-AC42-D5097AF4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k-Shape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9FDD-475B-BB48-9E45-D92A946A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Captures the zones that represent the differences between different classes of time-series.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706DC07-FE33-324D-BF4A-A1FBD8B4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53" y="2843975"/>
            <a:ext cx="4584700" cy="33528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2151C2F-96A7-8F4B-8EC5-EDF221C8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2856675"/>
            <a:ext cx="4775200" cy="3340100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B3B078D9-479B-6041-9CFC-0B03DC1803F9}"/>
              </a:ext>
            </a:extLst>
          </p:cNvPr>
          <p:cNvSpPr/>
          <p:nvPr/>
        </p:nvSpPr>
        <p:spPr>
          <a:xfrm>
            <a:off x="2227007" y="3281516"/>
            <a:ext cx="1297858" cy="1865671"/>
          </a:xfrm>
          <a:prstGeom prst="donut">
            <a:avLst>
              <a:gd name="adj" fmla="val 3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85A69567-EB11-8F4F-B943-49C5F2D02189}"/>
              </a:ext>
            </a:extLst>
          </p:cNvPr>
          <p:cNvSpPr/>
          <p:nvPr/>
        </p:nvSpPr>
        <p:spPr>
          <a:xfrm>
            <a:off x="7377368" y="3281516"/>
            <a:ext cx="1297858" cy="1865671"/>
          </a:xfrm>
          <a:prstGeom prst="donut">
            <a:avLst>
              <a:gd name="adj" fmla="val 3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E53B114B-989D-8847-90B3-79681E1D0464}"/>
              </a:ext>
            </a:extLst>
          </p:cNvPr>
          <p:cNvSpPr/>
          <p:nvPr/>
        </p:nvSpPr>
        <p:spPr>
          <a:xfrm>
            <a:off x="9302084" y="3068458"/>
            <a:ext cx="1297858" cy="1865671"/>
          </a:xfrm>
          <a:prstGeom prst="donut">
            <a:avLst>
              <a:gd name="adj" fmla="val 3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C615738-229A-7F4A-B849-CD1DF3088B4C}"/>
              </a:ext>
            </a:extLst>
          </p:cNvPr>
          <p:cNvSpPr/>
          <p:nvPr/>
        </p:nvSpPr>
        <p:spPr>
          <a:xfrm>
            <a:off x="4151723" y="3068457"/>
            <a:ext cx="1297858" cy="1865671"/>
          </a:xfrm>
          <a:prstGeom prst="donut">
            <a:avLst>
              <a:gd name="adj" fmla="val 3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5B536-FE86-B241-B005-E74C2E64ECF1}"/>
              </a:ext>
            </a:extLst>
          </p:cNvPr>
          <p:cNvSpPr txBox="1"/>
          <p:nvPr/>
        </p:nvSpPr>
        <p:spPr>
          <a:xfrm>
            <a:off x="3143841" y="6196775"/>
            <a:ext cx="590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Coffee-beans use-case, available in the notebooks folder</a:t>
            </a:r>
          </a:p>
        </p:txBody>
      </p:sp>
    </p:spTree>
    <p:extLst>
      <p:ext uri="{BB962C8B-B14F-4D97-AF65-F5344CB8AC3E}">
        <p14:creationId xmlns:p14="http://schemas.microsoft.com/office/powerpoint/2010/main" val="22608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33BA-2E5B-E041-92B6-59F99C13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K-Means: Classical time-series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E975-6DD4-7540-8D2A-890F80B5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Target:</a:t>
            </a:r>
            <a:r>
              <a:rPr lang="en-GB" dirty="0"/>
              <a:t> Find the partition of time series </a:t>
            </a:r>
            <a:r>
              <a:rPr lang="en-GB" b="1" dirty="0"/>
              <a:t>P* </a:t>
            </a:r>
            <a:r>
              <a:rPr lang="en-GB" dirty="0"/>
              <a:t>that minimizes the sum of squared distances between time series and centroids.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K-Means </a:t>
            </a:r>
            <a:r>
              <a:rPr lang="en-GB" dirty="0"/>
              <a:t>finds a locally optimal solution by iteratively performing two steps:</a:t>
            </a:r>
          </a:p>
          <a:p>
            <a:pPr lvl="1"/>
            <a:r>
              <a:rPr lang="en-GB" dirty="0"/>
              <a:t>Assignment step: assigns time series to its nearest centroids. (a distance function)</a:t>
            </a:r>
          </a:p>
          <a:p>
            <a:pPr lvl="1"/>
            <a:r>
              <a:rPr lang="en-GB" dirty="0"/>
              <a:t>Refinement step: updates centroids </a:t>
            </a:r>
            <a:r>
              <a:rPr lang="en-GB" dirty="0" err="1"/>
              <a:t>w.r.t</a:t>
            </a:r>
            <a:r>
              <a:rPr lang="en-GB" dirty="0"/>
              <a:t>. all its time-series members. (centroid computation method)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1B31CC-7986-9C41-9D58-E4AA8420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43" y="5699167"/>
            <a:ext cx="4276272" cy="955592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97974755-B2EB-314F-B6FA-C94A12EA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99" y="2635137"/>
            <a:ext cx="4305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Target: find the best partition.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37" y="2760673"/>
            <a:ext cx="972000" cy="729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" y="3430891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89" y="4103210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989" y="3430891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43" y="4103210"/>
            <a:ext cx="972000" cy="729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46" y="4785547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341" y="410321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8237" y="2751077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663" y="3445111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517" y="4785547"/>
            <a:ext cx="972000" cy="729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553" y="2761728"/>
            <a:ext cx="972000" cy="729000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165" y="4783140"/>
            <a:ext cx="972000" cy="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5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1. Select </a:t>
            </a:r>
            <a:r>
              <a:rPr lang="en-GB" b="1" i="1" dirty="0"/>
              <a:t>K</a:t>
            </a:r>
            <a:r>
              <a:rPr lang="en-GB" b="1" dirty="0"/>
              <a:t> random centroids from time-series.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37" y="2760673"/>
            <a:ext cx="972000" cy="729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" y="3430891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89" y="4103210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989" y="3430891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43" y="4103210"/>
            <a:ext cx="972000" cy="729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46" y="4785547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341" y="410321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8237" y="2751077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663" y="3445111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517" y="4785547"/>
            <a:ext cx="972000" cy="729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553" y="2761728"/>
            <a:ext cx="972000" cy="729000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165" y="4783140"/>
            <a:ext cx="972000" cy="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1. Select </a:t>
            </a:r>
            <a:r>
              <a:rPr lang="en-GB" b="1" i="1" dirty="0"/>
              <a:t>K</a:t>
            </a:r>
            <a:r>
              <a:rPr lang="en-GB" b="1" dirty="0"/>
              <a:t> random centroids from time-series.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37" y="2760673"/>
            <a:ext cx="972000" cy="729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" y="3430891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89" y="4103210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989" y="3430891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43" y="4103210"/>
            <a:ext cx="972000" cy="729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917" y="4349479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341" y="410321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8237" y="2751077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663" y="3445111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517" y="4785547"/>
            <a:ext cx="972000" cy="729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011" y="4347881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13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2. Assign each time-series to its closest centroid.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37" y="2760673"/>
            <a:ext cx="972000" cy="729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" y="3430891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89" y="4103210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989" y="3430891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43" y="4103210"/>
            <a:ext cx="972000" cy="729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917" y="4349479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341" y="410321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8237" y="2751077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663" y="3445111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517" y="4785547"/>
            <a:ext cx="972000" cy="729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011" y="4347881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114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7" y="5853007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18" y="3168615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85" y="3186913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269" y="387166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976" y="5137448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52" y="5150047"/>
            <a:ext cx="972000" cy="729000"/>
          </a:xfrm>
          <a:prstGeom prst="rect">
            <a:avLst/>
          </a:prstGeom>
        </p:spPr>
      </p:pic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447" y="5137448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0916" y="5842735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3757" y="5098131"/>
            <a:ext cx="972000" cy="7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2. Assign each time-series to its closest centroid.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917" y="4349479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011" y="4347881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77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24C8E-E5D7-1B40-BACD-6715F13A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7" y="5853007"/>
            <a:ext cx="972000" cy="7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1A7BB-5415-7049-B282-14D90D9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18" y="3168615"/>
            <a:ext cx="972000" cy="729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6FD32-1A97-4740-8C13-D2FE656D2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85" y="3186913"/>
            <a:ext cx="972000" cy="7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6B3E8-7DB1-2247-A011-FCFB50ED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269" y="3871660"/>
            <a:ext cx="972000" cy="729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D6958-4D92-C44F-9D7D-2C5CBE76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976" y="5137448"/>
            <a:ext cx="972000" cy="729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C3FBE8-807A-6A4C-B49C-0C427836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52" y="5150047"/>
            <a:ext cx="972000" cy="729000"/>
          </a:xfrm>
          <a:prstGeom prst="rect">
            <a:avLst/>
          </a:prstGeom>
        </p:spPr>
      </p:pic>
      <p:pic>
        <p:nvPicPr>
          <p:cNvPr id="7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D0A31-3501-DC4A-9437-FEE2BA033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447" y="5137448"/>
            <a:ext cx="972000" cy="729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BCD24-91AA-3A4D-AFB5-60DC525F1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0916" y="5842735"/>
            <a:ext cx="972000" cy="72900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980A8610-F50B-F541-916C-EDD9BCE7C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3757" y="5098131"/>
            <a:ext cx="972000" cy="7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18E8-77E1-B94A-AE82-E81B9868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in action 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7E39-9195-884F-84B2-27FCD3A8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3. Update new centroids as the means of each group member.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4CE0492-9815-2E4B-9E0E-D6676AEEF652}"/>
              </a:ext>
            </a:extLst>
          </p:cNvPr>
          <p:cNvSpPr/>
          <p:nvPr/>
        </p:nvSpPr>
        <p:spPr>
          <a:xfrm>
            <a:off x="458395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A5FEDFAD-303B-974C-A695-BCD9DF183614}"/>
              </a:ext>
            </a:extLst>
          </p:cNvPr>
          <p:cNvSpPr/>
          <p:nvPr/>
        </p:nvSpPr>
        <p:spPr>
          <a:xfrm>
            <a:off x="6124389" y="2325086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5F71FE5-AEC5-C844-B028-81F482EDAEF5}"/>
              </a:ext>
            </a:extLst>
          </p:cNvPr>
          <p:cNvSpPr/>
          <p:nvPr/>
        </p:nvSpPr>
        <p:spPr>
          <a:xfrm>
            <a:off x="7664824" y="4347881"/>
            <a:ext cx="2507128" cy="2333333"/>
          </a:xfrm>
          <a:prstGeom prst="donut">
            <a:avLst>
              <a:gd name="adj" fmla="val 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B87B-1FA5-B14F-BD3D-3058866C6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917" y="4349479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462A47-5B06-A640-B1F3-0AB1B9F322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1953" y="2325086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72C7EE-F98F-3B41-BC46-2FDFAD719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011" y="4347881"/>
            <a:ext cx="972000" cy="7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548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27411</TotalTime>
  <Words>605</Words>
  <Application>Microsoft Macintosh PowerPoint</Application>
  <PresentationFormat>Widescreen</PresentationFormat>
  <Paragraphs>105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PT Sans</vt:lpstr>
      <vt:lpstr>Office Theme</vt:lpstr>
      <vt:lpstr>Clustering</vt:lpstr>
      <vt:lpstr>Time series clustering applications</vt:lpstr>
      <vt:lpstr>K-Means: Classical time-series clustering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 in action (K=3)</vt:lpstr>
      <vt:lpstr>K-Means: Summary</vt:lpstr>
      <vt:lpstr>kShape: Introduction</vt:lpstr>
      <vt:lpstr>K-Shape: Normalization is key</vt:lpstr>
      <vt:lpstr>K-Shape: z-normalization in action.</vt:lpstr>
      <vt:lpstr>K-Shape: z-normalization in action.</vt:lpstr>
      <vt:lpstr>K-shape: Distance function (SBD)</vt:lpstr>
      <vt:lpstr>K-shape: Distance function (SBD)</vt:lpstr>
      <vt:lpstr>K-shape: Distance function (SBD)</vt:lpstr>
      <vt:lpstr>K-shape: Distance function (SBD)</vt:lpstr>
      <vt:lpstr>K-Shape: Centroid computation method.</vt:lpstr>
      <vt:lpstr>K-Shape in action</vt:lpstr>
      <vt:lpstr>k-Shape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KHIVA De cómo Al Juarismi reventaba GPUs para analizar Time-Series </dc:title>
  <dc:creator>Antonio Vilches</dc:creator>
  <cp:lastModifiedBy>Antonio Vilches</cp:lastModifiedBy>
  <cp:revision>273</cp:revision>
  <dcterms:created xsi:type="dcterms:W3CDTF">2018-10-01T05:39:01Z</dcterms:created>
  <dcterms:modified xsi:type="dcterms:W3CDTF">2019-05-19T10:45:12Z</dcterms:modified>
</cp:coreProperties>
</file>